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9" r:id="rId4"/>
    <p:sldId id="258" r:id="rId5"/>
    <p:sldId id="266" r:id="rId6"/>
    <p:sldId id="260" r:id="rId7"/>
    <p:sldId id="261" r:id="rId8"/>
    <p:sldId id="262" r:id="rId9"/>
    <p:sldId id="268" r:id="rId10"/>
    <p:sldId id="263" r:id="rId11"/>
    <p:sldId id="277" r:id="rId12"/>
    <p:sldId id="278" r:id="rId13"/>
    <p:sldId id="279" r:id="rId14"/>
    <p:sldId id="280" r:id="rId15"/>
    <p:sldId id="281" r:id="rId16"/>
    <p:sldId id="264" r:id="rId17"/>
    <p:sldId id="265" r:id="rId18"/>
    <p:sldId id="270" r:id="rId19"/>
    <p:sldId id="267" r:id="rId20"/>
    <p:sldId id="271" r:id="rId21"/>
    <p:sldId id="272" r:id="rId22"/>
    <p:sldId id="273" r:id="rId23"/>
    <p:sldId id="276" r:id="rId24"/>
    <p:sldId id="269" r:id="rId25"/>
    <p:sldId id="275" r:id="rId2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7599B-AFFA-BCBA-84BB-32D522A9F925}" v="233" dt="2025-05-13T10:09:09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54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5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74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8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12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24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794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3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0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4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8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6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4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9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03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090A59C3-B479-AFF3-0EFD-26E741E636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25000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hu-HU" err="1">
                <a:ea typeface="Calibri Light"/>
                <a:cs typeface="Calibri Light"/>
              </a:rPr>
              <a:t>Open_cv_projektmunka</a:t>
            </a:r>
            <a:r>
              <a:rPr lang="hu-HU">
                <a:ea typeface="Calibri Light"/>
                <a:cs typeface="Calibri Light"/>
              </a:rPr>
              <a:t> 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hu-HU">
                <a:ea typeface="Calibri"/>
                <a:cs typeface="Calibri"/>
              </a:rPr>
              <a:t>Patai </a:t>
            </a:r>
            <a:r>
              <a:rPr lang="hu-HU" err="1">
                <a:ea typeface="Calibri"/>
                <a:cs typeface="Calibri"/>
              </a:rPr>
              <a:t>krisztián,csepregi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máté,pozsár</a:t>
            </a:r>
            <a:r>
              <a:rPr lang="hu-HU">
                <a:ea typeface="Calibri"/>
                <a:cs typeface="Calibri"/>
              </a:rPr>
              <a:t> mátyás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25A7E7-AFC3-22FF-AD3B-591B4372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2" y="261257"/>
            <a:ext cx="10131425" cy="1456267"/>
          </a:xfrm>
        </p:spPr>
        <p:txBody>
          <a:bodyPr/>
          <a:lstStyle/>
          <a:p>
            <a:r>
              <a:rPr lang="hu-HU">
                <a:ea typeface="Calibri Light"/>
                <a:cs typeface="Calibri Light"/>
              </a:rPr>
              <a:t>Kód felépítése</a:t>
            </a:r>
            <a:endParaRPr lang="hu-HU"/>
          </a:p>
        </p:txBody>
      </p:sp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E1AB6B21-3DBE-1298-91BC-3DA1055DEF45}"/>
              </a:ext>
            </a:extLst>
          </p:cNvPr>
          <p:cNvCxnSpPr/>
          <p:nvPr/>
        </p:nvCxnSpPr>
        <p:spPr>
          <a:xfrm>
            <a:off x="2852057" y="2242456"/>
            <a:ext cx="2079170" cy="620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32169733-3E31-8923-F2A1-8938B127AD0E}"/>
              </a:ext>
            </a:extLst>
          </p:cNvPr>
          <p:cNvCxnSpPr>
            <a:cxnSpLocks/>
          </p:cNvCxnSpPr>
          <p:nvPr/>
        </p:nvCxnSpPr>
        <p:spPr>
          <a:xfrm>
            <a:off x="2296885" y="4136570"/>
            <a:ext cx="2405742" cy="468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C4295546-4212-F66D-62F7-4E9B76626E97}"/>
              </a:ext>
            </a:extLst>
          </p:cNvPr>
          <p:cNvSpPr txBox="1"/>
          <p:nvPr/>
        </p:nvSpPr>
        <p:spPr>
          <a:xfrm>
            <a:off x="729342" y="1611085"/>
            <a:ext cx="28302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Calibri"/>
                <a:cs typeface="Calibri"/>
              </a:rPr>
              <a:t>Kamera elindítása, képernyő felbontás beállítása, világosság beállítása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2B5B477-18E1-E77A-D7D6-88B472DC59ED}"/>
              </a:ext>
            </a:extLst>
          </p:cNvPr>
          <p:cNvSpPr txBox="1"/>
          <p:nvPr/>
        </p:nvSpPr>
        <p:spPr>
          <a:xfrm>
            <a:off x="555172" y="3526971"/>
            <a:ext cx="1981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Calibri"/>
                <a:cs typeface="Calibri"/>
              </a:rPr>
              <a:t>Színek meghatározása</a:t>
            </a:r>
            <a:endParaRPr lang="hu-HU"/>
          </a:p>
        </p:txBody>
      </p:sp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18FEA77-F424-F747-11D8-8954FA0B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810" y="1366838"/>
            <a:ext cx="3540578" cy="49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8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képernyőkép, Betűtípus látható">
            <a:extLst>
              <a:ext uri="{FF2B5EF4-FFF2-40B4-BE49-F238E27FC236}">
                <a16:creationId xmlns:a16="http://schemas.microsoft.com/office/drawing/2014/main" id="{F17BD387-9814-9C7B-6862-9177BD154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94" y="3024304"/>
            <a:ext cx="5581878" cy="3113754"/>
          </a:xfrm>
          <a:prstGeom prst="rect">
            <a:avLst/>
          </a:prstGeo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83BA86E5-C439-02D3-AC4D-119677F71ACF}"/>
              </a:ext>
            </a:extLst>
          </p:cNvPr>
          <p:cNvCxnSpPr/>
          <p:nvPr/>
        </p:nvCxnSpPr>
        <p:spPr>
          <a:xfrm>
            <a:off x="1989069" y="1140770"/>
            <a:ext cx="610255" cy="183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BBF2B332-BB8A-684E-A512-CABBAD4875B6}"/>
              </a:ext>
            </a:extLst>
          </p:cNvPr>
          <p:cNvCxnSpPr/>
          <p:nvPr/>
        </p:nvCxnSpPr>
        <p:spPr>
          <a:xfrm flipH="1">
            <a:off x="3798328" y="1384977"/>
            <a:ext cx="1271790" cy="2897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DC1DA2C-B390-3994-763E-6962050342B4}"/>
              </a:ext>
            </a:extLst>
          </p:cNvPr>
          <p:cNvSpPr txBox="1"/>
          <p:nvPr/>
        </p:nvSpPr>
        <p:spPr>
          <a:xfrm>
            <a:off x="555171" y="446314"/>
            <a:ext cx="35892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 listában meghatározott színrendszerek szerint színt keres a képen</a:t>
            </a:r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C580828-03F3-8601-F97A-72B79E531A8A}"/>
              </a:ext>
            </a:extLst>
          </p:cNvPr>
          <p:cNvSpPr txBox="1"/>
          <p:nvPr/>
        </p:nvSpPr>
        <p:spPr>
          <a:xfrm>
            <a:off x="4334220" y="555171"/>
            <a:ext cx="28170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Létrehozza a színszűrőt (maszkot).</a:t>
            </a:r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7D2D1ED-6451-69EE-80C0-9088115A25C7}"/>
              </a:ext>
            </a:extLst>
          </p:cNvPr>
          <p:cNvSpPr txBox="1"/>
          <p:nvPr/>
        </p:nvSpPr>
        <p:spPr>
          <a:xfrm>
            <a:off x="7925456" y="3243680"/>
            <a:ext cx="387400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kontúrokat keres a maszkban.</a:t>
            </a:r>
          </a:p>
          <a:p>
            <a:r>
              <a:rPr lang="hu-HU">
                <a:ea typeface="+mn-lt"/>
                <a:cs typeface="+mn-lt"/>
              </a:rPr>
              <a:t>Minden megtalált színhez kört rajzol a képre. A függvény visszaadja a  listát, amely a színek koordinátáit és indexeit tartalmazza.</a:t>
            </a:r>
            <a:endParaRPr lang="hu-HU"/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E776EEEF-E425-1BB6-FFBD-F1A61972BE82}"/>
              </a:ext>
            </a:extLst>
          </p:cNvPr>
          <p:cNvCxnSpPr>
            <a:cxnSpLocks/>
          </p:cNvCxnSpPr>
          <p:nvPr/>
        </p:nvCxnSpPr>
        <p:spPr>
          <a:xfrm flipH="1">
            <a:off x="5454528" y="3922526"/>
            <a:ext cx="2345939" cy="611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C9D87D7A-0202-EF2A-3ECC-E2B308BF3ABE}"/>
              </a:ext>
            </a:extLst>
          </p:cNvPr>
          <p:cNvCxnSpPr>
            <a:cxnSpLocks/>
          </p:cNvCxnSpPr>
          <p:nvPr/>
        </p:nvCxnSpPr>
        <p:spPr>
          <a:xfrm flipH="1" flipV="1">
            <a:off x="2746215" y="6039470"/>
            <a:ext cx="2832517" cy="517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49C0E8C1-317B-202B-ACA1-43E388E87207}"/>
              </a:ext>
            </a:extLst>
          </p:cNvPr>
          <p:cNvSpPr txBox="1"/>
          <p:nvPr/>
        </p:nvSpPr>
        <p:spPr>
          <a:xfrm>
            <a:off x="5803135" y="5832251"/>
            <a:ext cx="40545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 függvény visszaadja a listát, amely a színek koordinátáit és indexeit tartalmazza.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825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341D1B4-87AB-E609-771E-04DC219D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340" y="2506329"/>
            <a:ext cx="6829425" cy="2466975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38B1A69-F051-AC86-4F05-3A18D1F52BB0}"/>
              </a:ext>
            </a:extLst>
          </p:cNvPr>
          <p:cNvCxnSpPr>
            <a:cxnSpLocks/>
          </p:cNvCxnSpPr>
          <p:nvPr/>
        </p:nvCxnSpPr>
        <p:spPr>
          <a:xfrm flipH="1">
            <a:off x="6395143" y="1425082"/>
            <a:ext cx="590002" cy="1403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934E7F7D-11EF-F593-323F-3D775BD6C301}"/>
              </a:ext>
            </a:extLst>
          </p:cNvPr>
          <p:cNvSpPr txBox="1"/>
          <p:nvPr/>
        </p:nvSpPr>
        <p:spPr>
          <a:xfrm>
            <a:off x="872289" y="1544052"/>
            <a:ext cx="2255921" cy="962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55257B6-BFDC-6C26-0D76-5E1D974372C6}"/>
              </a:ext>
            </a:extLst>
          </p:cNvPr>
          <p:cNvSpPr txBox="1"/>
          <p:nvPr/>
        </p:nvSpPr>
        <p:spPr>
          <a:xfrm>
            <a:off x="5634789" y="481263"/>
            <a:ext cx="44516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 </a:t>
            </a:r>
            <a:r>
              <a:rPr lang="hu-HU">
                <a:latin typeface="Consolas"/>
              </a:rPr>
              <a:t>cv2.findContours()</a:t>
            </a:r>
            <a:r>
              <a:rPr lang="hu-HU">
                <a:ea typeface="+mn-lt"/>
                <a:cs typeface="+mn-lt"/>
              </a:rPr>
              <a:t> függvény segítségével megtalálja a bemeneti képen található kontúrokat.</a:t>
            </a:r>
            <a:endParaRPr lang="hu-HU"/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85F48D4-62AF-34A3-403B-5E3B9B33E400}"/>
              </a:ext>
            </a:extLst>
          </p:cNvPr>
          <p:cNvCxnSpPr>
            <a:cxnSpLocks/>
          </p:cNvCxnSpPr>
          <p:nvPr/>
        </p:nvCxnSpPr>
        <p:spPr>
          <a:xfrm>
            <a:off x="3325537" y="4001844"/>
            <a:ext cx="1796261" cy="290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1AA9DFFB-D667-75C7-8203-7BF06B606204}"/>
              </a:ext>
            </a:extLst>
          </p:cNvPr>
          <p:cNvSpPr txBox="1"/>
          <p:nvPr/>
        </p:nvSpPr>
        <p:spPr>
          <a:xfrm>
            <a:off x="260684" y="2697077"/>
            <a:ext cx="36896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 </a:t>
            </a:r>
            <a:r>
              <a:rPr lang="hu-HU">
                <a:latin typeface="Consolas"/>
              </a:rPr>
              <a:t>cv2.arcLength()</a:t>
            </a:r>
            <a:r>
              <a:rPr lang="hu-HU">
                <a:ea typeface="+mn-lt"/>
                <a:cs typeface="+mn-lt"/>
              </a:rPr>
              <a:t> segítségével kiszámítja a kontúr kerületét.</a:t>
            </a:r>
          </a:p>
          <a:p>
            <a:r>
              <a:rPr lang="hu-HU">
                <a:ea typeface="+mn-lt"/>
                <a:cs typeface="+mn-lt"/>
              </a:rPr>
              <a:t>A </a:t>
            </a:r>
            <a:r>
              <a:rPr lang="hu-HU">
                <a:latin typeface="Consolas"/>
                <a:ea typeface="Calibri" panose="020F0502020204030204"/>
                <a:cs typeface="Calibri" panose="020F0502020204030204"/>
              </a:rPr>
              <a:t>cv2.approxPolyDP()</a:t>
            </a:r>
            <a:r>
              <a:rPr lang="hu-HU">
                <a:ea typeface="+mn-lt"/>
                <a:cs typeface="+mn-lt"/>
              </a:rPr>
              <a:t> függvény egy közelítést készít a kontúron, hogy pontosabb legyen a formája.</a:t>
            </a:r>
            <a:endParaRPr lang="hu-HU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232FE1B9-0EAE-0BF2-BA10-C56A016DD785}"/>
              </a:ext>
            </a:extLst>
          </p:cNvPr>
          <p:cNvCxnSpPr>
            <a:cxnSpLocks/>
          </p:cNvCxnSpPr>
          <p:nvPr/>
        </p:nvCxnSpPr>
        <p:spPr>
          <a:xfrm flipH="1" flipV="1">
            <a:off x="7257404" y="4873835"/>
            <a:ext cx="900817" cy="391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40D391E-7894-984D-C34E-492E7B3DFF9E}"/>
              </a:ext>
            </a:extLst>
          </p:cNvPr>
          <p:cNvSpPr txBox="1"/>
          <p:nvPr/>
        </p:nvSpPr>
        <p:spPr>
          <a:xfrm>
            <a:off x="7299157" y="5745079"/>
            <a:ext cx="2787315" cy="842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B6C1BA56-EBF5-1187-389E-BA3C7A7AF85A}"/>
              </a:ext>
            </a:extLst>
          </p:cNvPr>
          <p:cNvSpPr txBox="1"/>
          <p:nvPr/>
        </p:nvSpPr>
        <p:spPr>
          <a:xfrm>
            <a:off x="6958263" y="5293895"/>
            <a:ext cx="468830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 </a:t>
            </a:r>
            <a:r>
              <a:rPr lang="hu-HU">
                <a:latin typeface="Consolas"/>
              </a:rPr>
              <a:t>cv2.boundingRect()</a:t>
            </a:r>
            <a:r>
              <a:rPr lang="hu-HU">
                <a:ea typeface="+mn-lt"/>
                <a:cs typeface="+mn-lt"/>
              </a:rPr>
              <a:t> függvény meghatározza a kontúrt körülvevő téglalapot, és visszaadja a bal felső sarok koordinátáit (</a:t>
            </a:r>
            <a:r>
              <a:rPr lang="hu-HU">
                <a:latin typeface="Consolas"/>
              </a:rPr>
              <a:t>x</a:t>
            </a:r>
            <a:r>
              <a:rPr lang="hu-HU">
                <a:ea typeface="+mn-lt"/>
                <a:cs typeface="+mn-lt"/>
              </a:rPr>
              <a:t>, </a:t>
            </a:r>
            <a:r>
              <a:rPr lang="hu-HU">
                <a:latin typeface="Consolas"/>
              </a:rPr>
              <a:t>y</a:t>
            </a:r>
            <a:r>
              <a:rPr lang="hu-HU">
                <a:ea typeface="+mn-lt"/>
                <a:cs typeface="+mn-lt"/>
              </a:rPr>
              <a:t>) és a szélességét (</a:t>
            </a:r>
            <a:r>
              <a:rPr lang="hu-HU">
                <a:latin typeface="Consolas"/>
              </a:rPr>
              <a:t>w</a:t>
            </a:r>
            <a:r>
              <a:rPr lang="hu-HU">
                <a:ea typeface="+mn-lt"/>
                <a:cs typeface="+mn-lt"/>
              </a:rPr>
              <a:t>), magasságát (</a:t>
            </a:r>
            <a:r>
              <a:rPr lang="hu-HU">
                <a:latin typeface="Consolas"/>
              </a:rPr>
              <a:t>h)</a:t>
            </a:r>
            <a:endParaRPr lang="hu-HU">
              <a:ea typeface="Calibri"/>
              <a:cs typeface="Calibri"/>
            </a:endParaRPr>
          </a:p>
          <a:p>
            <a:pPr algn="l"/>
            <a:endParaRPr lang="hu-HU">
              <a:ea typeface="Calibri"/>
              <a:cs typeface="Calibri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1EB44D89-3A6A-B758-C818-2979D712D737}"/>
              </a:ext>
            </a:extLst>
          </p:cNvPr>
          <p:cNvCxnSpPr>
            <a:cxnSpLocks/>
          </p:cNvCxnSpPr>
          <p:nvPr/>
        </p:nvCxnSpPr>
        <p:spPr>
          <a:xfrm flipV="1">
            <a:off x="3987273" y="4944017"/>
            <a:ext cx="883866" cy="66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409C160-A685-A598-B817-F6DD90A5A0D1}"/>
              </a:ext>
            </a:extLst>
          </p:cNvPr>
          <p:cNvSpPr txBox="1"/>
          <p:nvPr/>
        </p:nvSpPr>
        <p:spPr>
          <a:xfrm>
            <a:off x="992606" y="5424236"/>
            <a:ext cx="29677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Calibri"/>
                <a:cs typeface="Calibri"/>
              </a:rPr>
              <a:t>A</a:t>
            </a:r>
            <a:r>
              <a:rPr lang="hu-HU">
                <a:ea typeface="+mn-lt"/>
                <a:cs typeface="+mn-lt"/>
              </a:rPr>
              <a:t> téglalap középpontját adja vissza: </a:t>
            </a:r>
            <a:r>
              <a:rPr lang="hu-HU">
                <a:latin typeface="Consolas"/>
                <a:ea typeface="Calibri"/>
                <a:cs typeface="Calibri"/>
              </a:rPr>
              <a:t>x + w // 2, y</a:t>
            </a:r>
            <a:endParaRPr lang="hu-H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914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képernyőkép, szoftver, képernyő látható">
            <a:extLst>
              <a:ext uri="{FF2B5EF4-FFF2-40B4-BE49-F238E27FC236}">
                <a16:creationId xmlns:a16="http://schemas.microsoft.com/office/drawing/2014/main" id="{E4D0E5A7-21FC-F90B-EC87-75E26FE3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6" y="2100608"/>
            <a:ext cx="6281107" cy="3657486"/>
          </a:xfrm>
          <a:prstGeom prst="rect">
            <a:avLst/>
          </a:prstGeom>
        </p:spPr>
      </p:pic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E7FCFE5D-311C-E751-6254-231D31153D70}"/>
              </a:ext>
            </a:extLst>
          </p:cNvPr>
          <p:cNvCxnSpPr>
            <a:cxnSpLocks/>
          </p:cNvCxnSpPr>
          <p:nvPr/>
        </p:nvCxnSpPr>
        <p:spPr>
          <a:xfrm flipH="1">
            <a:off x="2144469" y="1847395"/>
            <a:ext cx="2885183" cy="1284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13AF597-43B8-0376-354E-B11420EEC87D}"/>
              </a:ext>
            </a:extLst>
          </p:cNvPr>
          <p:cNvSpPr txBox="1"/>
          <p:nvPr/>
        </p:nvSpPr>
        <p:spPr>
          <a:xfrm>
            <a:off x="3504862" y="611604"/>
            <a:ext cx="53940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Az </a:t>
            </a:r>
            <a:r>
              <a:rPr lang="hu-HU" err="1">
                <a:latin typeface="Consolas"/>
                <a:ea typeface="Calibri"/>
                <a:cs typeface="Calibri"/>
              </a:rPr>
              <a:t>img</a:t>
            </a:r>
            <a:r>
              <a:rPr lang="hu-HU">
                <a:ea typeface="+mn-lt"/>
                <a:cs typeface="+mn-lt"/>
              </a:rPr>
              <a:t> képet a </a:t>
            </a:r>
            <a:r>
              <a:rPr lang="hu-HU" err="1">
                <a:latin typeface="Consolas"/>
                <a:ea typeface="Calibri"/>
                <a:cs typeface="Calibri"/>
              </a:rPr>
              <a:t>cap.read</a:t>
            </a:r>
            <a:r>
              <a:rPr lang="hu-HU">
                <a:latin typeface="Consolas"/>
                <a:ea typeface="Calibri"/>
                <a:cs typeface="Calibri"/>
              </a:rPr>
              <a:t>()</a:t>
            </a:r>
            <a:r>
              <a:rPr lang="hu-HU">
                <a:ea typeface="+mn-lt"/>
                <a:cs typeface="+mn-lt"/>
              </a:rPr>
              <a:t> segítségével beolvassa.</a:t>
            </a:r>
          </a:p>
          <a:p>
            <a:endParaRPr lang="hu-HU">
              <a:ea typeface="+mn-lt"/>
              <a:cs typeface="+mn-lt"/>
            </a:endParaRPr>
          </a:p>
          <a:p>
            <a:r>
              <a:rPr lang="hu-HU">
                <a:ea typeface="+mn-lt"/>
                <a:cs typeface="+mn-lt"/>
              </a:rPr>
              <a:t>A </a:t>
            </a:r>
            <a:r>
              <a:rPr lang="hu-HU" err="1">
                <a:latin typeface="Consolas"/>
                <a:ea typeface="Calibri" panose="020F0502020204030204"/>
                <a:cs typeface="Calibri" panose="020F0502020204030204"/>
              </a:rPr>
              <a:t>findColor</a:t>
            </a:r>
            <a:r>
              <a:rPr lang="hu-HU">
                <a:latin typeface="Consolas"/>
                <a:ea typeface="Calibri" panose="020F0502020204030204"/>
                <a:cs typeface="Calibri" panose="020F0502020204030204"/>
              </a:rPr>
              <a:t>(</a:t>
            </a:r>
            <a:r>
              <a:rPr lang="hu-HU" err="1">
                <a:latin typeface="Consolas"/>
                <a:ea typeface="Calibri" panose="020F0502020204030204"/>
                <a:cs typeface="Calibri" panose="020F0502020204030204"/>
              </a:rPr>
              <a:t>img</a:t>
            </a:r>
            <a:r>
              <a:rPr lang="hu-HU">
                <a:latin typeface="Consolas"/>
                <a:ea typeface="Calibri" panose="020F0502020204030204"/>
                <a:cs typeface="Calibri" panose="020F0502020204030204"/>
              </a:rPr>
              <a:t>, </a:t>
            </a:r>
            <a:r>
              <a:rPr lang="hu-HU" err="1">
                <a:latin typeface="Consolas"/>
                <a:ea typeface="Calibri" panose="020F0502020204030204"/>
                <a:cs typeface="Calibri" panose="020F0502020204030204"/>
              </a:rPr>
              <a:t>myColors</a:t>
            </a:r>
            <a:r>
              <a:rPr lang="hu-HU">
                <a:latin typeface="Consolas"/>
                <a:ea typeface="Calibri" panose="020F0502020204030204"/>
                <a:cs typeface="Calibri" panose="020F0502020204030204"/>
              </a:rPr>
              <a:t>, </a:t>
            </a:r>
            <a:r>
              <a:rPr lang="hu-HU" err="1">
                <a:latin typeface="Consolas"/>
                <a:ea typeface="Calibri" panose="020F0502020204030204"/>
                <a:cs typeface="Calibri" panose="020F0502020204030204"/>
              </a:rPr>
              <a:t>myColorValues</a:t>
            </a:r>
            <a:r>
              <a:rPr lang="hu-HU">
                <a:latin typeface="Consolas"/>
                <a:ea typeface="Calibri" panose="020F0502020204030204"/>
                <a:cs typeface="Calibri" panose="020F0502020204030204"/>
              </a:rPr>
              <a:t>)</a:t>
            </a:r>
            <a:r>
              <a:rPr lang="hu-HU">
                <a:ea typeface="+mn-lt"/>
                <a:cs typeface="+mn-lt"/>
              </a:rPr>
              <a:t> meghatározza az új színpontokat a képen.</a:t>
            </a:r>
            <a:endParaRPr lang="hu-HU">
              <a:ea typeface="Calibri"/>
              <a:cs typeface="Calibri"/>
            </a:endParaRPr>
          </a:p>
        </p:txBody>
      </p: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2C6F8371-2D9B-FFCE-5D5C-DB002FC7541E}"/>
              </a:ext>
            </a:extLst>
          </p:cNvPr>
          <p:cNvCxnSpPr>
            <a:cxnSpLocks/>
          </p:cNvCxnSpPr>
          <p:nvPr/>
        </p:nvCxnSpPr>
        <p:spPr>
          <a:xfrm flipH="1" flipV="1">
            <a:off x="3420587" y="4279016"/>
            <a:ext cx="3316677" cy="285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F6BADE3-4CC2-9BE9-657D-3D7E57D8E90E}"/>
              </a:ext>
            </a:extLst>
          </p:cNvPr>
          <p:cNvSpPr txBox="1"/>
          <p:nvPr/>
        </p:nvSpPr>
        <p:spPr>
          <a:xfrm>
            <a:off x="7061185" y="3926086"/>
            <a:ext cx="52533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Az új pontokat (</a:t>
            </a:r>
            <a:r>
              <a:rPr lang="hu-HU" err="1">
                <a:latin typeface="Consolas"/>
                <a:ea typeface="Calibri"/>
                <a:cs typeface="Calibri"/>
              </a:rPr>
              <a:t>newPoints</a:t>
            </a:r>
            <a:r>
              <a:rPr lang="hu-HU">
                <a:ea typeface="+mn-lt"/>
                <a:cs typeface="+mn-lt"/>
              </a:rPr>
              <a:t>) hozzáadja a </a:t>
            </a:r>
            <a:r>
              <a:rPr lang="hu-HU" err="1">
                <a:latin typeface="Consolas"/>
                <a:ea typeface="Calibri"/>
                <a:cs typeface="Calibri"/>
              </a:rPr>
              <a:t>myPoints</a:t>
            </a:r>
            <a:r>
              <a:rPr lang="hu-HU">
                <a:ea typeface="+mn-lt"/>
                <a:cs typeface="+mn-lt"/>
              </a:rPr>
              <a:t> listához.</a:t>
            </a:r>
          </a:p>
          <a:p>
            <a:endParaRPr lang="hu-HU">
              <a:ea typeface="+mn-lt"/>
              <a:cs typeface="+mn-lt"/>
            </a:endParaRPr>
          </a:p>
          <a:p>
            <a:r>
              <a:rPr lang="hu-HU">
                <a:ea typeface="+mn-lt"/>
                <a:cs typeface="+mn-lt"/>
              </a:rPr>
              <a:t>Ha vannak pontok a </a:t>
            </a:r>
            <a:r>
              <a:rPr lang="hu-HU" err="1">
                <a:latin typeface="Consolas"/>
                <a:ea typeface="Calibri" panose="020F0502020204030204"/>
                <a:cs typeface="Calibri" panose="020F0502020204030204"/>
              </a:rPr>
              <a:t>myPoints</a:t>
            </a:r>
            <a:r>
              <a:rPr lang="hu-HU">
                <a:ea typeface="+mn-lt"/>
                <a:cs typeface="+mn-lt"/>
              </a:rPr>
              <a:t> listában, a </a:t>
            </a:r>
            <a:r>
              <a:rPr lang="hu-HU" err="1">
                <a:latin typeface="Consolas"/>
                <a:ea typeface="Calibri" panose="020F0502020204030204"/>
                <a:cs typeface="Calibri" panose="020F0502020204030204"/>
              </a:rPr>
              <a:t>drawOnCanvas</a:t>
            </a:r>
            <a:r>
              <a:rPr lang="hu-HU">
                <a:latin typeface="Consolas"/>
                <a:ea typeface="Calibri" panose="020F0502020204030204"/>
                <a:cs typeface="Calibri" panose="020F0502020204030204"/>
              </a:rPr>
              <a:t>(</a:t>
            </a:r>
            <a:r>
              <a:rPr lang="hu-HU" err="1">
                <a:latin typeface="Consolas"/>
                <a:ea typeface="Calibri" panose="020F0502020204030204"/>
                <a:cs typeface="Calibri" panose="020F0502020204030204"/>
              </a:rPr>
              <a:t>myPoints</a:t>
            </a:r>
            <a:r>
              <a:rPr lang="hu-HU">
                <a:latin typeface="Consolas"/>
                <a:ea typeface="Calibri" panose="020F0502020204030204"/>
                <a:cs typeface="Calibri" panose="020F0502020204030204"/>
              </a:rPr>
              <a:t>, </a:t>
            </a:r>
            <a:r>
              <a:rPr lang="hu-HU" err="1">
                <a:latin typeface="Consolas"/>
                <a:ea typeface="Calibri" panose="020F0502020204030204"/>
                <a:cs typeface="Calibri" panose="020F0502020204030204"/>
              </a:rPr>
              <a:t>myColorValues</a:t>
            </a:r>
            <a:r>
              <a:rPr lang="hu-HU">
                <a:latin typeface="Consolas"/>
                <a:ea typeface="Calibri" panose="020F0502020204030204"/>
                <a:cs typeface="Calibri" panose="020F0502020204030204"/>
              </a:rPr>
              <a:t>)</a:t>
            </a:r>
            <a:r>
              <a:rPr lang="hu-HU">
                <a:ea typeface="+mn-lt"/>
                <a:cs typeface="+mn-lt"/>
              </a:rPr>
              <a:t> függvény segítségével köröket rajzol a képre a megfelelő színekkel.</a:t>
            </a:r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7911509-89C1-8200-60DB-EBB409F3983F}"/>
              </a:ext>
            </a:extLst>
          </p:cNvPr>
          <p:cNvSpPr txBox="1"/>
          <p:nvPr/>
        </p:nvSpPr>
        <p:spPr>
          <a:xfrm>
            <a:off x="7007066" y="2485680"/>
            <a:ext cx="45101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Az </a:t>
            </a:r>
            <a:r>
              <a:rPr lang="hu-HU" err="1">
                <a:latin typeface="Consolas"/>
              </a:rPr>
              <a:t>imgResult</a:t>
            </a:r>
            <a:r>
              <a:rPr lang="hu-HU">
                <a:ea typeface="+mn-lt"/>
                <a:cs typeface="+mn-lt"/>
              </a:rPr>
              <a:t> képet folyamatosan frissíti és megjeleníti a </a:t>
            </a:r>
            <a:r>
              <a:rPr lang="hu-HU">
                <a:latin typeface="Consolas"/>
              </a:rPr>
              <a:t>cv2.imshow()</a:t>
            </a:r>
            <a:r>
              <a:rPr lang="hu-HU">
                <a:ea typeface="+mn-lt"/>
                <a:cs typeface="+mn-lt"/>
              </a:rPr>
              <a:t> segítségével.</a:t>
            </a:r>
            <a:endParaRPr lang="hu-HU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64EB0CD-3871-CFB0-DF27-44F28814A7E5}"/>
              </a:ext>
            </a:extLst>
          </p:cNvPr>
          <p:cNvCxnSpPr>
            <a:cxnSpLocks/>
          </p:cNvCxnSpPr>
          <p:nvPr/>
        </p:nvCxnSpPr>
        <p:spPr>
          <a:xfrm flipH="1">
            <a:off x="2741215" y="3224504"/>
            <a:ext cx="4253112" cy="189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6F61670-C247-993C-A02A-EC7BA7A8E75B}"/>
              </a:ext>
            </a:extLst>
          </p:cNvPr>
          <p:cNvSpPr txBox="1"/>
          <p:nvPr/>
        </p:nvSpPr>
        <p:spPr>
          <a:xfrm>
            <a:off x="2341929" y="5925433"/>
            <a:ext cx="5248836" cy="9325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 </a:t>
            </a:r>
            <a:r>
              <a:rPr lang="hu-HU">
                <a:latin typeface="Consolas"/>
              </a:rPr>
              <a:t>cv2.waitKey(1)</a:t>
            </a:r>
            <a:r>
              <a:rPr lang="hu-HU">
                <a:ea typeface="+mn-lt"/>
                <a:cs typeface="+mn-lt"/>
              </a:rPr>
              <a:t> figyeli a billentyűleütéseket, és ha a felhasználó a </a:t>
            </a:r>
            <a:r>
              <a:rPr lang="hu-HU">
                <a:latin typeface="Consolas"/>
              </a:rPr>
              <a:t>q</a:t>
            </a:r>
            <a:r>
              <a:rPr lang="hu-HU">
                <a:ea typeface="+mn-lt"/>
                <a:cs typeface="+mn-lt"/>
              </a:rPr>
              <a:t> billentyűt nyomja meg, akkor leállítja a programot.</a:t>
            </a:r>
            <a:endParaRPr lang="hu-HU"/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76B7B020-95A8-72E4-F111-6B375B1FCE79}"/>
              </a:ext>
            </a:extLst>
          </p:cNvPr>
          <p:cNvCxnSpPr>
            <a:cxnSpLocks/>
          </p:cNvCxnSpPr>
          <p:nvPr/>
        </p:nvCxnSpPr>
        <p:spPr>
          <a:xfrm flipH="1" flipV="1">
            <a:off x="1520177" y="5527594"/>
            <a:ext cx="782797" cy="992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0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B916F5-0ACE-6CFA-0C44-4066F7F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Kód tesztelése</a:t>
            </a:r>
            <a:endParaRPr lang="hu-HU"/>
          </a:p>
        </p:txBody>
      </p:sp>
      <p:pic>
        <p:nvPicPr>
          <p:cNvPr id="4" name="Kép 3" descr="A képen szöveg, képernyőkép, személy, számítóg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BAD2984-23CD-57CE-A6A9-C8BB9F13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43" y="2251463"/>
            <a:ext cx="4672766" cy="373580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D374A99-F708-CD6D-F7B4-47AB6FBD31FB}"/>
              </a:ext>
            </a:extLst>
          </p:cNvPr>
          <p:cNvSpPr txBox="1"/>
          <p:nvPr/>
        </p:nvSpPr>
        <p:spPr>
          <a:xfrm>
            <a:off x="6875033" y="2250606"/>
            <a:ext cx="34791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Calibri"/>
                <a:cs typeface="Calibri"/>
              </a:rPr>
              <a:t>A kód alapja működik de van még mit csinálni vele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081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D58670-5DF2-05CA-7A1C-725F4F23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A program bemutatása</a:t>
            </a:r>
            <a:endParaRPr lang="hu-HU"/>
          </a:p>
        </p:txBody>
      </p:sp>
      <p:pic>
        <p:nvPicPr>
          <p:cNvPr id="5" name="Kép 4" descr="A képen szöveg, képernyőkép, személy, lil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5D58D9A-540F-993A-4D7E-8C21D09C4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14" y="2530043"/>
            <a:ext cx="4672765" cy="382504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C93DA3AA-41AC-DA75-8E53-19489F7A6A32}"/>
              </a:ext>
            </a:extLst>
          </p:cNvPr>
          <p:cNvSpPr txBox="1"/>
          <p:nvPr/>
        </p:nvSpPr>
        <p:spPr>
          <a:xfrm>
            <a:off x="6351128" y="2525182"/>
            <a:ext cx="5479924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 sz="2400">
                <a:ea typeface="+mn-lt"/>
                <a:cs typeface="+mn-lt"/>
              </a:rPr>
              <a:t>A program folyamatosan figyeli a webkamerát, és minden képkockán felismeri az adott színeket.</a:t>
            </a:r>
            <a:endParaRPr lang="hu-HU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hu-HU" sz="2400">
                <a:ea typeface="+mn-lt"/>
                <a:cs typeface="+mn-lt"/>
              </a:rPr>
              <a:t>A felismerés után a megfelelő színekkel köröket rajzol a képen.</a:t>
            </a:r>
            <a:endParaRPr lang="hu-HU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hu-HU" sz="2400">
                <a:ea typeface="+mn-lt"/>
                <a:cs typeface="+mn-lt"/>
              </a:rPr>
              <a:t>Az objektumokat követi, és a képernyőn a színükhöz rendelt színű köröket mutatja.</a:t>
            </a:r>
            <a:endParaRPr lang="hu-HU" sz="2400"/>
          </a:p>
          <a:p>
            <a:pPr algn="l"/>
            <a:endParaRPr lang="hu-HU">
              <a:ea typeface="Calibri"/>
              <a:cs typeface="Calibri"/>
            </a:endParaRPr>
          </a:p>
          <a:p>
            <a:endParaRPr lang="hu-H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17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9B0071-04FA-07EC-4CDF-103B56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Rendszám felismerő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84A19F-A322-71ED-90C0-DD86539CF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055" y="2069496"/>
            <a:ext cx="6200775" cy="4338561"/>
          </a:xfrm>
        </p:spPr>
      </p:pic>
    </p:spTree>
    <p:extLst>
      <p:ext uri="{BB962C8B-B14F-4D97-AF65-F5344CB8AC3E}">
        <p14:creationId xmlns:p14="http://schemas.microsoft.com/office/powerpoint/2010/main" val="328107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E55201-7F65-C86B-F472-5DA32684D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46" y="256608"/>
            <a:ext cx="3979205" cy="1453363"/>
          </a:xfrm>
        </p:spPr>
        <p:txBody>
          <a:bodyPr>
            <a:normAutofit/>
          </a:bodyPr>
          <a:lstStyle/>
          <a:p>
            <a:r>
              <a:rPr lang="hu-HU">
                <a:ea typeface="Calibri Light"/>
                <a:cs typeface="Calibri Light"/>
              </a:rPr>
              <a:t>Kód felépítése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38DAD9-E2F9-7F0C-67F0-778FA8869CCB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-600000" flipH="1" flipV="1">
            <a:off x="-3031253" y="-696806"/>
            <a:ext cx="1501511" cy="1716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endParaRPr lang="en-US" sz="3200">
              <a:ea typeface="Calibri" panose="020F0502020204030204"/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Tartalom helye 7" descr="A képen szöveg, képernyőkép, Betűtípus látható">
            <a:extLst>
              <a:ext uri="{FF2B5EF4-FFF2-40B4-BE49-F238E27FC236}">
                <a16:creationId xmlns:a16="http://schemas.microsoft.com/office/drawing/2014/main" id="{4569AB86-D408-8BAC-54FF-EFF33A8DD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6" y="3024528"/>
            <a:ext cx="11588311" cy="321640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DA03FCD-E0B8-5876-6265-D96B46953276}"/>
              </a:ext>
            </a:extLst>
          </p:cNvPr>
          <p:cNvCxnSpPr/>
          <p:nvPr/>
        </p:nvCxnSpPr>
        <p:spPr>
          <a:xfrm flipH="1">
            <a:off x="2195764" y="2406315"/>
            <a:ext cx="1323473" cy="80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EEC72D6A-D000-F542-B3C7-1F8AFAC176ED}"/>
              </a:ext>
            </a:extLst>
          </p:cNvPr>
          <p:cNvSpPr txBox="1"/>
          <p:nvPr/>
        </p:nvSpPr>
        <p:spPr>
          <a:xfrm>
            <a:off x="3138236" y="1884946"/>
            <a:ext cx="24965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600" b="1">
                <a:ea typeface="+mn-lt"/>
                <a:cs typeface="+mn-lt"/>
              </a:rPr>
              <a:t>cv2 importálása:</a:t>
            </a:r>
            <a:r>
              <a:rPr lang="hu-HU" sz="1600">
                <a:ea typeface="+mn-lt"/>
                <a:cs typeface="+mn-lt"/>
              </a:rPr>
              <a:t> A </a:t>
            </a:r>
            <a:r>
              <a:rPr lang="hu-HU" sz="1600">
                <a:latin typeface="Consolas"/>
              </a:rPr>
              <a:t>cv2</a:t>
            </a:r>
            <a:r>
              <a:rPr lang="hu-HU" sz="1600">
                <a:ea typeface="+mn-lt"/>
                <a:cs typeface="+mn-lt"/>
              </a:rPr>
              <a:t> modul az </a:t>
            </a:r>
            <a:r>
              <a:rPr lang="hu-HU" sz="1600" err="1">
                <a:ea typeface="+mn-lt"/>
                <a:cs typeface="+mn-lt"/>
              </a:rPr>
              <a:t>OpenCV</a:t>
            </a:r>
            <a:r>
              <a:rPr lang="hu-HU" sz="1600">
                <a:ea typeface="+mn-lt"/>
                <a:cs typeface="+mn-lt"/>
              </a:rPr>
              <a:t> könyvtár</a:t>
            </a:r>
            <a:endParaRPr lang="hu-HU">
              <a:ea typeface="Calibri"/>
              <a:cs typeface="Calibri"/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F87472C2-0D42-5FF3-7866-AD9D7915CDBA}"/>
              </a:ext>
            </a:extLst>
          </p:cNvPr>
          <p:cNvCxnSpPr>
            <a:cxnSpLocks/>
          </p:cNvCxnSpPr>
          <p:nvPr/>
        </p:nvCxnSpPr>
        <p:spPr>
          <a:xfrm flipH="1">
            <a:off x="3058027" y="4221078"/>
            <a:ext cx="1884946" cy="36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02091F33-918D-15BC-F6B1-BB6B7ECD634B}"/>
              </a:ext>
            </a:extLst>
          </p:cNvPr>
          <p:cNvSpPr txBox="1"/>
          <p:nvPr/>
        </p:nvSpPr>
        <p:spPr>
          <a:xfrm>
            <a:off x="5053263" y="3429001"/>
            <a:ext cx="32986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A </a:t>
            </a:r>
            <a:r>
              <a:rPr lang="hu-HU" err="1">
                <a:ea typeface="+mn-lt"/>
                <a:cs typeface="+mn-lt"/>
              </a:rPr>
              <a:t>Haar</a:t>
            </a:r>
            <a:r>
              <a:rPr lang="hu-HU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Cascade</a:t>
            </a:r>
            <a:r>
              <a:rPr lang="hu-HU">
                <a:ea typeface="+mn-lt"/>
                <a:cs typeface="+mn-lt"/>
              </a:rPr>
              <a:t> modell </a:t>
            </a:r>
            <a:r>
              <a:rPr lang="hu-HU" err="1">
                <a:ea typeface="+mn-lt"/>
                <a:cs typeface="+mn-lt"/>
              </a:rPr>
              <a:t>betöltes,Minimális</a:t>
            </a:r>
            <a:r>
              <a:rPr lang="hu-HU">
                <a:ea typeface="+mn-lt"/>
                <a:cs typeface="+mn-lt"/>
              </a:rPr>
              <a:t> terület és szín </a:t>
            </a:r>
            <a:r>
              <a:rPr lang="hu-HU" err="1">
                <a:ea typeface="+mn-lt"/>
                <a:cs typeface="+mn-lt"/>
              </a:rPr>
              <a:t>beálitás</a:t>
            </a:r>
            <a:endParaRPr lang="hu-HU" err="1"/>
          </a:p>
        </p:txBody>
      </p:sp>
    </p:spTree>
    <p:extLst>
      <p:ext uri="{BB962C8B-B14F-4D97-AF65-F5344CB8AC3E}">
        <p14:creationId xmlns:p14="http://schemas.microsoft.com/office/powerpoint/2010/main" val="2047569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162879-65F1-1B22-F0B1-66B2D1F8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Kód felépítése</a:t>
            </a:r>
            <a:endParaRPr lang="hu-HU"/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1BDE4F7C-513C-2CD4-2D9E-29447B296377}"/>
              </a:ext>
            </a:extLst>
          </p:cNvPr>
          <p:cNvCxnSpPr/>
          <p:nvPr/>
        </p:nvCxnSpPr>
        <p:spPr>
          <a:xfrm>
            <a:off x="2165685" y="2326103"/>
            <a:ext cx="1112921" cy="57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E3FBAC-F66E-5E76-3ACA-78467D2B352C}"/>
              </a:ext>
            </a:extLst>
          </p:cNvPr>
          <p:cNvSpPr txBox="1"/>
          <p:nvPr/>
        </p:nvSpPr>
        <p:spPr>
          <a:xfrm>
            <a:off x="1022684" y="200526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Videóforrás megnyitása</a:t>
            </a:r>
            <a:endParaRPr lang="hu-HU"/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FE47C42-61C3-6EC3-37E5-17EA775ED847}"/>
              </a:ext>
            </a:extLst>
          </p:cNvPr>
          <p:cNvCxnSpPr>
            <a:cxnSpLocks/>
          </p:cNvCxnSpPr>
          <p:nvPr/>
        </p:nvCxnSpPr>
        <p:spPr>
          <a:xfrm flipH="1">
            <a:off x="8466803" y="3670978"/>
            <a:ext cx="1132973" cy="4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DE4D057C-92B7-C1C8-867B-BB14AE8D9ED0}"/>
              </a:ext>
            </a:extLst>
          </p:cNvPr>
          <p:cNvSpPr txBox="1"/>
          <p:nvPr/>
        </p:nvSpPr>
        <p:spPr>
          <a:xfrm>
            <a:off x="9745579" y="3429000"/>
            <a:ext cx="30740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Kamera tulajdonságainak beállítása</a:t>
            </a:r>
            <a:endParaRPr lang="hu-HU"/>
          </a:p>
        </p:txBody>
      </p:sp>
      <p:pic>
        <p:nvPicPr>
          <p:cNvPr id="13" name="Tartalom helye 12" descr="A képen szöveg, Betűtípus, képernyőkép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6D6F320-D7D5-8FE0-50D7-25C245512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908" y="2943197"/>
            <a:ext cx="6737685" cy="3590925"/>
          </a:xfrm>
        </p:spPr>
      </p:pic>
    </p:spTree>
    <p:extLst>
      <p:ext uri="{BB962C8B-B14F-4D97-AF65-F5344CB8AC3E}">
        <p14:creationId xmlns:p14="http://schemas.microsoft.com/office/powerpoint/2010/main" val="1117916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7131-6D20-832E-880B-594BB0E8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Kód felépítése</a:t>
            </a:r>
            <a:endParaRPr lang="hu-HU"/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19DA438-9B9E-43A8-D60F-84A3A27E2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551" y="2060380"/>
            <a:ext cx="9146005" cy="3812506"/>
          </a:xfrm>
        </p:spPr>
      </p:pic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34D0B290-C7FC-1792-7E07-6F7778DA93E6}"/>
              </a:ext>
            </a:extLst>
          </p:cNvPr>
          <p:cNvCxnSpPr/>
          <p:nvPr/>
        </p:nvCxnSpPr>
        <p:spPr>
          <a:xfrm flipH="1">
            <a:off x="4150895" y="1854867"/>
            <a:ext cx="1754605" cy="65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F39F7147-747E-85F4-8923-738F1B06079D}"/>
              </a:ext>
            </a:extLst>
          </p:cNvPr>
          <p:cNvSpPr txBox="1"/>
          <p:nvPr/>
        </p:nvSpPr>
        <p:spPr>
          <a:xfrm>
            <a:off x="5925552" y="142373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Kép olvasása és konvertálása</a:t>
            </a:r>
            <a:endParaRPr lang="hu-HU"/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EECC10A-F40F-458D-86E0-B8EE752F9E3E}"/>
              </a:ext>
            </a:extLst>
          </p:cNvPr>
          <p:cNvCxnSpPr>
            <a:cxnSpLocks/>
          </p:cNvCxnSpPr>
          <p:nvPr/>
        </p:nvCxnSpPr>
        <p:spPr>
          <a:xfrm flipH="1">
            <a:off x="8973552" y="2476498"/>
            <a:ext cx="1754605" cy="65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C5E5317D-02B0-3244-6A94-898B20697C57}"/>
              </a:ext>
            </a:extLst>
          </p:cNvPr>
          <p:cNvSpPr txBox="1"/>
          <p:nvPr/>
        </p:nvSpPr>
        <p:spPr>
          <a:xfrm>
            <a:off x="9956131" y="19952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Rendszám detektálás</a:t>
            </a:r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000945F7-A6C3-74D2-D2C6-90DB63E0A1E3}"/>
              </a:ext>
            </a:extLst>
          </p:cNvPr>
          <p:cNvCxnSpPr>
            <a:cxnSpLocks/>
          </p:cNvCxnSpPr>
          <p:nvPr/>
        </p:nvCxnSpPr>
        <p:spPr>
          <a:xfrm flipH="1">
            <a:off x="9053762" y="4020550"/>
            <a:ext cx="1754605" cy="65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01C4BDB-894C-595E-69C6-FEDA70C0A5A4}"/>
              </a:ext>
            </a:extLst>
          </p:cNvPr>
          <p:cNvSpPr txBox="1"/>
          <p:nvPr/>
        </p:nvSpPr>
        <p:spPr>
          <a:xfrm>
            <a:off x="9956132" y="332873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Detektált területek vizsgálata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176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EFEE51-8B63-A181-B33A-E63FB051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hu-HU" sz="4000">
                <a:ea typeface="Calibri Light"/>
                <a:cs typeface="Calibri Light"/>
              </a:rPr>
              <a:t>feladatkiosztások</a:t>
            </a:r>
            <a:endParaRPr lang="hu-HU" sz="40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846096-9B1B-49BF-64DD-BBFB0E7E0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09" y="2142067"/>
            <a:ext cx="7559420" cy="3584739"/>
          </a:xfrm>
        </p:spPr>
        <p:txBody>
          <a:bodyPr>
            <a:normAutofit/>
          </a:bodyPr>
          <a:lstStyle/>
          <a:p>
            <a:r>
              <a:rPr lang="hu-HU" sz="2400">
                <a:ea typeface="Calibri"/>
                <a:cs typeface="Calibri"/>
              </a:rPr>
              <a:t>Három különböző projekt részre osztottuk fel a projektet:</a:t>
            </a:r>
            <a:br>
              <a:rPr lang="hu-HU" sz="2400">
                <a:ea typeface="Calibri"/>
                <a:cs typeface="Calibri"/>
              </a:rPr>
            </a:br>
            <a:r>
              <a:rPr lang="hu-HU" sz="2400">
                <a:ea typeface="Calibri"/>
                <a:cs typeface="Calibri"/>
              </a:rPr>
              <a:t>- Rendszám felismerés : Csepregi Máté</a:t>
            </a:r>
            <a:br>
              <a:rPr lang="hu-HU" sz="2400">
                <a:ea typeface="Calibri"/>
                <a:cs typeface="Calibri"/>
              </a:rPr>
            </a:br>
            <a:r>
              <a:rPr lang="hu-HU" sz="2400">
                <a:ea typeface="Calibri"/>
                <a:cs typeface="Calibri"/>
              </a:rPr>
              <a:t>- Dokumentum szkenner : Pozsár Mátyás</a:t>
            </a:r>
            <a:br>
              <a:rPr lang="hu-HU" sz="2400">
                <a:ea typeface="Calibri"/>
                <a:cs typeface="Calibri"/>
              </a:rPr>
            </a:br>
            <a:r>
              <a:rPr lang="hu-HU" sz="2400">
                <a:ea typeface="Calibri"/>
                <a:cs typeface="Calibri"/>
              </a:rPr>
              <a:t>- Színfelismerő program : Patai Krisztián </a:t>
            </a:r>
          </a:p>
        </p:txBody>
      </p:sp>
      <p:pic>
        <p:nvPicPr>
          <p:cNvPr id="4" name="Kép 3" descr="Like Emoji Design Poster">
            <a:extLst>
              <a:ext uri="{FF2B5EF4-FFF2-40B4-BE49-F238E27FC236}">
                <a16:creationId xmlns:a16="http://schemas.microsoft.com/office/drawing/2014/main" id="{1B8DED4F-C296-F116-877E-2991061D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67" y="1136687"/>
            <a:ext cx="4046727" cy="459428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244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4FD4D5-F4AA-C63F-279A-A66CAFFF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Kód felépítése</a:t>
            </a:r>
            <a:endParaRPr lang="hu-HU" err="1"/>
          </a:p>
        </p:txBody>
      </p:sp>
      <p:pic>
        <p:nvPicPr>
          <p:cNvPr id="4" name="Tartalom helye 3" descr="A képen szöveg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0224B68-3FD5-22E5-00B2-05BF7FD65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465" y="2707716"/>
            <a:ext cx="9684588" cy="3136060"/>
          </a:xfrm>
        </p:spPr>
      </p:pic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82B01708-CA1C-F578-32CE-4BB2CB57CA1F}"/>
              </a:ext>
            </a:extLst>
          </p:cNvPr>
          <p:cNvCxnSpPr/>
          <p:nvPr/>
        </p:nvCxnSpPr>
        <p:spPr>
          <a:xfrm flipH="1">
            <a:off x="4170002" y="2426745"/>
            <a:ext cx="784890" cy="55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74D08E24-7B4F-D45A-33F3-EF43CED6DB9B}"/>
              </a:ext>
            </a:extLst>
          </p:cNvPr>
          <p:cNvSpPr txBox="1"/>
          <p:nvPr/>
        </p:nvSpPr>
        <p:spPr>
          <a:xfrm>
            <a:off x="4563297" y="180019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Képek megjelenítése</a:t>
            </a:r>
            <a:endParaRPr lang="hu-HU"/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CEF2C3A5-1F06-517B-08F1-008F877A7D9B}"/>
              </a:ext>
            </a:extLst>
          </p:cNvPr>
          <p:cNvCxnSpPr>
            <a:cxnSpLocks/>
          </p:cNvCxnSpPr>
          <p:nvPr/>
        </p:nvCxnSpPr>
        <p:spPr>
          <a:xfrm flipH="1">
            <a:off x="6686039" y="3145612"/>
            <a:ext cx="784890" cy="55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37BF1EFC-037B-98F4-024B-D7081D908907}"/>
              </a:ext>
            </a:extLst>
          </p:cNvPr>
          <p:cNvSpPr txBox="1"/>
          <p:nvPr/>
        </p:nvSpPr>
        <p:spPr>
          <a:xfrm>
            <a:off x="7154438" y="240499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+mn-lt"/>
                <a:cs typeface="+mn-lt"/>
              </a:rPr>
              <a:t>Mentés billentyű lenyomására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022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97D254-46FA-C9C3-B2D6-220DA0B9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hu-HU">
                <a:ea typeface="Calibri Light"/>
                <a:cs typeface="Calibri Light"/>
              </a:rPr>
              <a:t>Kód tesztelése</a:t>
            </a:r>
            <a:endParaRPr lang="hu-H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B1598F-FE37-C362-8653-5C680B276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89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</a:rPr>
              <a:t>A </a:t>
            </a:r>
            <a:r>
              <a:rPr lang="en-US" err="1">
                <a:ea typeface="+mn-lt"/>
                <a:cs typeface="+mn-lt"/>
              </a:rPr>
              <a:t>teszten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látszik</a:t>
            </a:r>
            <a:r>
              <a:rPr lang="en-US">
                <a:ea typeface="+mn-lt"/>
                <a:cs typeface="+mn-lt"/>
              </a:rPr>
              <a:t>, ha </a:t>
            </a:r>
            <a:r>
              <a:rPr lang="en-US" err="1">
                <a:ea typeface="+mn-lt"/>
                <a:cs typeface="+mn-lt"/>
              </a:rPr>
              <a:t>már</a:t>
            </a:r>
            <a:r>
              <a:rPr lang="en-US">
                <a:ea typeface="+mn-lt"/>
                <a:cs typeface="+mn-lt"/>
              </a:rPr>
              <a:t> van </a:t>
            </a:r>
            <a:r>
              <a:rPr lang="en-US" err="1">
                <a:ea typeface="+mn-lt"/>
                <a:cs typeface="+mn-lt"/>
              </a:rPr>
              <a:t>egy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eltérés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vagy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szöveg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rendszámhoz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közel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akkor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ismeri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fel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még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néha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autókon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ismeri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fel.</a:t>
            </a:r>
            <a:r>
              <a:rPr lang="en-US" err="1">
                <a:ea typeface="Calibri"/>
                <a:cs typeface="Calibri"/>
              </a:rPr>
              <a:t>l</a:t>
            </a:r>
            <a:endParaRPr lang="en-US" err="1"/>
          </a:p>
        </p:txBody>
      </p:sp>
      <p:pic>
        <p:nvPicPr>
          <p:cNvPr id="4" name="Tartalom helye 3" descr="A képen szöveg, jármű, Szárazföldi jármű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C356EEF-6544-0C24-A6AB-D2A0513E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58" y="1871477"/>
            <a:ext cx="6570045" cy="441930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98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051A71-CBC6-CDC7-7636-1B6C38DF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322053"/>
            <a:ext cx="6925275" cy="852418"/>
          </a:xfrm>
        </p:spPr>
        <p:txBody>
          <a:bodyPr/>
          <a:lstStyle/>
          <a:p>
            <a:r>
              <a:rPr lang="hu-HU">
                <a:ea typeface="Calibri Light"/>
                <a:cs typeface="Calibri Light"/>
              </a:rPr>
              <a:t>Kód tesztelése</a:t>
            </a:r>
            <a:endParaRPr lang="hu-HU"/>
          </a:p>
        </p:txBody>
      </p:sp>
      <p:pic>
        <p:nvPicPr>
          <p:cNvPr id="5" name="Tartalom helye 4" descr="A képen szöveg, televízió, képernyőkép, fedett pályá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F22B7C6-A360-CDA9-8797-07C8B5506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39" y="1595727"/>
            <a:ext cx="4909321" cy="3174681"/>
          </a:xfrm>
        </p:spPr>
      </p:pic>
      <p:pic>
        <p:nvPicPr>
          <p:cNvPr id="6" name="Kép 5" descr="A képen szöveg, képernyőkép, Lenyomat, fedett pályá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0D6DD93-AB04-E95D-7694-EF57FA10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426" y="1598223"/>
            <a:ext cx="5099110" cy="317272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C8C513C-B104-869B-FC1B-7B7857929EC7}"/>
              </a:ext>
            </a:extLst>
          </p:cNvPr>
          <p:cNvSpPr txBox="1"/>
          <p:nvPr/>
        </p:nvSpPr>
        <p:spPr>
          <a:xfrm>
            <a:off x="1774468" y="10328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Calibri"/>
                <a:cs typeface="Calibri"/>
              </a:rPr>
              <a:t>normális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9776A56-5877-13E1-3166-2E22D3AF91D5}"/>
              </a:ext>
            </a:extLst>
          </p:cNvPr>
          <p:cNvSpPr txBox="1"/>
          <p:nvPr/>
        </p:nvSpPr>
        <p:spPr>
          <a:xfrm>
            <a:off x="7388638" y="106373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Calibri"/>
                <a:cs typeface="Calibri"/>
              </a:rPr>
              <a:t>Feljel lefelé</a:t>
            </a:r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4A0EB9A-6890-D3E2-36C2-BA9A7B5C741A}"/>
              </a:ext>
            </a:extLst>
          </p:cNvPr>
          <p:cNvSpPr txBox="1"/>
          <p:nvPr/>
        </p:nvSpPr>
        <p:spPr>
          <a:xfrm>
            <a:off x="832184" y="5704973"/>
            <a:ext cx="8551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Feljel lefelé kevesebbet ismer fel ,de így is felismer jópárat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28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57EBCC-C833-68C7-DF33-E7A86D53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cap="all" baseline="0">
                <a:solidFill>
                  <a:srgbClr val="FFFFFF"/>
                </a:solidFill>
                <a:latin typeface="Calibri Light"/>
              </a:rPr>
              <a:t>Kód tesztelése</a:t>
            </a:r>
            <a:endParaRPr lang="hu-HU"/>
          </a:p>
        </p:txBody>
      </p:sp>
      <p:pic>
        <p:nvPicPr>
          <p:cNvPr id="5" name="Tartalom helye 4" descr="A képen személy, Emberi arc, fal, fedett pályá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D0A1E02-4741-F94B-A872-DEA0317D3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0601" y="1710746"/>
            <a:ext cx="5120164" cy="3649133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30EE2A3-AF09-95A3-2487-D208968EDA24}"/>
              </a:ext>
            </a:extLst>
          </p:cNvPr>
          <p:cNvSpPr txBox="1"/>
          <p:nvPr/>
        </p:nvSpPr>
        <p:spPr>
          <a:xfrm>
            <a:off x="786404" y="2757236"/>
            <a:ext cx="3490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>
                <a:ea typeface="Calibri"/>
                <a:cs typeface="Calibri"/>
              </a:rPr>
              <a:t>Engem nem ismer fel orosz rendszamként</a:t>
            </a:r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441C65A-8908-97F7-91BE-56F8E70012BE}"/>
              </a:ext>
            </a:extLst>
          </p:cNvPr>
          <p:cNvSpPr txBox="1"/>
          <p:nvPr/>
        </p:nvSpPr>
        <p:spPr>
          <a:xfrm>
            <a:off x="9152702" y="64660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000" err="1">
                <a:ea typeface="Calibri"/>
                <a:cs typeface="Calibri"/>
              </a:rPr>
              <a:t>Me</a:t>
            </a:r>
            <a:r>
              <a:rPr lang="hu-HU" sz="1000">
                <a:ea typeface="Calibri"/>
                <a:cs typeface="Calibri"/>
              </a:rPr>
              <a:t> and </a:t>
            </a:r>
            <a:r>
              <a:rPr lang="hu-HU" sz="1000" err="1">
                <a:ea typeface="Calibri"/>
                <a:cs typeface="Calibri"/>
              </a:rPr>
              <a:t>marlon</a:t>
            </a:r>
            <a:r>
              <a:rPr lang="hu-HU" sz="1000">
                <a:ea typeface="Calibri"/>
                <a:cs typeface="Calibri"/>
              </a:rPr>
              <a:t> </a:t>
            </a:r>
            <a:r>
              <a:rPr lang="hu-HU" sz="1000" err="1">
                <a:ea typeface="Calibri"/>
                <a:cs typeface="Calibri"/>
              </a:rPr>
              <a:t>need</a:t>
            </a:r>
            <a:r>
              <a:rPr lang="hu-HU" sz="1000">
                <a:ea typeface="Calibri"/>
                <a:cs typeface="Calibri"/>
              </a:rPr>
              <a:t> </a:t>
            </a:r>
            <a:r>
              <a:rPr lang="hu-HU" sz="1000" err="1">
                <a:ea typeface="Calibri"/>
                <a:cs typeface="Calibri"/>
              </a:rPr>
              <a:t>to</a:t>
            </a:r>
            <a:r>
              <a:rPr lang="hu-HU" sz="1000">
                <a:ea typeface="Calibri"/>
                <a:cs typeface="Calibri"/>
              </a:rPr>
              <a:t> be </a:t>
            </a:r>
            <a:r>
              <a:rPr lang="hu-HU" sz="1000" err="1">
                <a:ea typeface="Calibri"/>
                <a:cs typeface="Calibri"/>
              </a:rPr>
              <a:t>stopped</a:t>
            </a:r>
            <a:endParaRPr lang="hu-HU" sz="1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747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3580-8954-B6BA-182C-AA534FF1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3" y="263769"/>
            <a:ext cx="4801362" cy="14533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Program bemutatása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10D16A-076D-F63B-EC76-FEE1BE405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30" y="1717135"/>
            <a:ext cx="3993769" cy="424237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>
                <a:ea typeface="+mn-lt"/>
                <a:cs typeface="+mn-lt"/>
              </a:rPr>
              <a:t>A </a:t>
            </a:r>
            <a:r>
              <a:rPr lang="en-US" sz="1400" err="1">
                <a:ea typeface="+mn-lt"/>
                <a:cs typeface="+mn-lt"/>
              </a:rPr>
              <a:t>programegy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élő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videófeldolgozó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rendszer</a:t>
            </a:r>
            <a:r>
              <a:rPr lang="en-US" sz="1400">
                <a:ea typeface="+mn-lt"/>
                <a:cs typeface="+mn-lt"/>
              </a:rPr>
              <a:t> a </a:t>
            </a:r>
            <a:r>
              <a:rPr lang="en-US" sz="1400" err="1">
                <a:ea typeface="+mn-lt"/>
                <a:cs typeface="+mn-lt"/>
              </a:rPr>
              <a:t>számítógép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kameráját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használja</a:t>
            </a:r>
            <a:r>
              <a:rPr lang="en-US" sz="1400">
                <a:ea typeface="+mn-lt"/>
                <a:cs typeface="+mn-lt"/>
              </a:rPr>
              <a:t> a </a:t>
            </a:r>
            <a:r>
              <a:rPr lang="en-US" sz="1400" err="1">
                <a:ea typeface="+mn-lt"/>
                <a:cs typeface="+mn-lt"/>
              </a:rPr>
              <a:t>rendszámtáblák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felismerésére</a:t>
            </a:r>
            <a:r>
              <a:rPr lang="en-US" sz="1400">
                <a:ea typeface="+mn-lt"/>
                <a:cs typeface="+mn-lt"/>
              </a:rPr>
              <a:t>. A </a:t>
            </a:r>
            <a:r>
              <a:rPr lang="en-US" sz="1400" err="1">
                <a:ea typeface="+mn-lt"/>
                <a:cs typeface="+mn-lt"/>
              </a:rPr>
              <a:t>működés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röviden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en-US" sz="1400" b="1" err="1">
                <a:ea typeface="+mn-lt"/>
                <a:cs typeface="+mn-lt"/>
              </a:rPr>
              <a:t>Képgyűjtés</a:t>
            </a:r>
            <a:r>
              <a:rPr lang="en-US" sz="1400" b="1">
                <a:ea typeface="+mn-lt"/>
                <a:cs typeface="+mn-lt"/>
              </a:rPr>
              <a:t>:</a:t>
            </a:r>
            <a:r>
              <a:rPr lang="en-US" sz="1400">
                <a:ea typeface="+mn-lt"/>
                <a:cs typeface="+mn-lt"/>
              </a:rPr>
              <a:t> A </a:t>
            </a:r>
            <a:r>
              <a:rPr lang="en-US" sz="1400" err="1">
                <a:ea typeface="+mn-lt"/>
                <a:cs typeface="+mn-lt"/>
              </a:rPr>
              <a:t>kamera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segítségével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folyamatos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képkockákat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rögzít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1400" b="1" err="1">
                <a:ea typeface="+mn-lt"/>
                <a:cs typeface="+mn-lt"/>
              </a:rPr>
              <a:t>Felismerés:</a:t>
            </a:r>
            <a:r>
              <a:rPr lang="en-US" sz="1400" err="1">
                <a:ea typeface="+mn-lt"/>
                <a:cs typeface="+mn-lt"/>
              </a:rPr>
              <a:t>Haar</a:t>
            </a:r>
            <a:r>
              <a:rPr lang="en-US" sz="1400">
                <a:ea typeface="+mn-lt"/>
                <a:cs typeface="+mn-lt"/>
              </a:rPr>
              <a:t> Cascade </a:t>
            </a:r>
            <a:r>
              <a:rPr lang="en-US" sz="1400" err="1">
                <a:ea typeface="+mn-lt"/>
                <a:cs typeface="+mn-lt"/>
              </a:rPr>
              <a:t>modell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segítségével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azonosítja</a:t>
            </a:r>
            <a:r>
              <a:rPr lang="en-US" sz="1400">
                <a:ea typeface="+mn-lt"/>
                <a:cs typeface="+mn-lt"/>
              </a:rPr>
              <a:t> a </a:t>
            </a:r>
            <a:r>
              <a:rPr lang="en-US" sz="1400" err="1">
                <a:ea typeface="+mn-lt"/>
                <a:cs typeface="+mn-lt"/>
              </a:rPr>
              <a:t>potenciális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rendszámtáblákat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1400" b="1" err="1">
                <a:ea typeface="+mn-lt"/>
                <a:cs typeface="+mn-lt"/>
              </a:rPr>
              <a:t>Megjelenítés</a:t>
            </a:r>
            <a:r>
              <a:rPr lang="en-US" sz="1400" b="1">
                <a:ea typeface="+mn-lt"/>
                <a:cs typeface="+mn-lt"/>
              </a:rPr>
              <a:t>:</a:t>
            </a:r>
            <a:r>
              <a:rPr lang="en-US" sz="1400">
                <a:ea typeface="+mn-lt"/>
                <a:cs typeface="+mn-lt"/>
              </a:rPr>
              <a:t> Ha </a:t>
            </a:r>
            <a:r>
              <a:rPr lang="en-US" sz="1400" err="1">
                <a:ea typeface="+mn-lt"/>
                <a:cs typeface="+mn-lt"/>
              </a:rPr>
              <a:t>megtalálta</a:t>
            </a:r>
            <a:r>
              <a:rPr lang="en-US" sz="1400">
                <a:ea typeface="+mn-lt"/>
                <a:cs typeface="+mn-lt"/>
              </a:rPr>
              <a:t> a program </a:t>
            </a:r>
            <a:r>
              <a:rPr lang="en-US" sz="1400" err="1">
                <a:ea typeface="+mn-lt"/>
                <a:cs typeface="+mn-lt"/>
              </a:rPr>
              <a:t>vizuálisan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kiemeli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azt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err="1">
                <a:ea typeface="+mn-lt"/>
                <a:cs typeface="+mn-lt"/>
              </a:rPr>
              <a:t>felirattal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jelölve</a:t>
            </a:r>
            <a:r>
              <a:rPr lang="en-US" sz="1400">
                <a:ea typeface="+mn-lt"/>
                <a:cs typeface="+mn-lt"/>
              </a:rPr>
              <a:t> a </a:t>
            </a:r>
            <a:r>
              <a:rPr lang="en-US" sz="1400" err="1">
                <a:ea typeface="+mn-lt"/>
                <a:cs typeface="+mn-lt"/>
              </a:rPr>
              <a:t>rendszámtáblát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1400" b="1" err="1">
                <a:ea typeface="+mn-lt"/>
                <a:cs typeface="+mn-lt"/>
              </a:rPr>
              <a:t>Mentés</a:t>
            </a:r>
            <a:r>
              <a:rPr lang="en-US" sz="1400" b="1">
                <a:ea typeface="+mn-lt"/>
                <a:cs typeface="+mn-lt"/>
              </a:rPr>
              <a:t>: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billentyűlenyomása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talált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területet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elmenti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egy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képfájlba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endParaRPr lang="en-US" sz="14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Tartalom helye 3" descr="A képen szöveg, képernyő, fedett pályá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5901EA0-2756-4256-8C91-D4C63CB5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077276"/>
            <a:ext cx="6095593" cy="45412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9343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54B756-040E-B5CC-0E4F-4F5301BD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vége</a:t>
            </a:r>
            <a:endParaRPr lang="hu-HU" err="1"/>
          </a:p>
        </p:txBody>
      </p:sp>
      <p:pic>
        <p:nvPicPr>
          <p:cNvPr id="4" name="Tartalom helye 3" descr="A képen fedett pályás, személy, ablak, ruházat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D6225E-A955-7298-0725-E17A658C0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58" y="2061857"/>
            <a:ext cx="11540701" cy="4651763"/>
          </a:xfrm>
        </p:spPr>
      </p:pic>
    </p:spTree>
    <p:extLst>
      <p:ext uri="{BB962C8B-B14F-4D97-AF65-F5344CB8AC3E}">
        <p14:creationId xmlns:p14="http://schemas.microsoft.com/office/powerpoint/2010/main" val="334890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93FA64-551D-EF95-A6AB-3CD6C8E8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Projekt menedzser eszközei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9DA186-569E-B6EA-BAB1-F7E0D4120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41" y="608171"/>
            <a:ext cx="10131425" cy="3649133"/>
          </a:xfrm>
        </p:spPr>
        <p:txBody>
          <a:bodyPr>
            <a:normAutofit/>
          </a:bodyPr>
          <a:lstStyle/>
          <a:p>
            <a:r>
              <a:rPr lang="hu-HU" sz="3200" err="1">
                <a:ea typeface="Calibri"/>
                <a:cs typeface="Calibri"/>
              </a:rPr>
              <a:t>Trello</a:t>
            </a:r>
            <a:r>
              <a:rPr lang="hu-HU" sz="3200">
                <a:ea typeface="Calibri"/>
                <a:cs typeface="Calibri"/>
              </a:rPr>
              <a:t>: Projekt feladat kiosztása és folyamata:</a:t>
            </a:r>
          </a:p>
        </p:txBody>
      </p:sp>
      <p:pic>
        <p:nvPicPr>
          <p:cNvPr id="4" name="Kép 3" descr="A képen szöveg, képernyőkép, szoftver, Operációs rendsz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5DB86E5-CCD1-4781-A4AE-4CD4630F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3136570"/>
            <a:ext cx="81724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77C3D41-01BA-E9CE-3BDE-2B82EE19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46" y="275728"/>
            <a:ext cx="6568328" cy="13517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Programozás eszközei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75CBCD-BF86-FA33-973D-49FF1603B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19" y="2990521"/>
            <a:ext cx="5854479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3200" cap="all"/>
              <a:t>Python </a:t>
            </a:r>
            <a:r>
              <a:rPr lang="en-US" sz="3200" cap="all" err="1"/>
              <a:t>programozási</a:t>
            </a:r>
            <a:r>
              <a:rPr lang="en-US" sz="3200" cap="all"/>
              <a:t> </a:t>
            </a:r>
            <a:r>
              <a:rPr lang="en-US" sz="3200" cap="all" err="1"/>
              <a:t>nyelv</a:t>
            </a:r>
            <a:r>
              <a:rPr lang="en-US" sz="3200" cap="all"/>
              <a:t> :</a:t>
            </a:r>
            <a:br>
              <a:rPr lang="en-US" sz="3200" cap="all"/>
            </a:br>
            <a:r>
              <a:rPr lang="en-US" sz="3200" cap="all"/>
              <a:t>- open cv </a:t>
            </a:r>
            <a:r>
              <a:rPr lang="en-US" sz="3200" cap="all" err="1"/>
              <a:t>könyvtár</a:t>
            </a:r>
            <a:br>
              <a:rPr lang="en-US" sz="3200" cap="all"/>
            </a:br>
            <a:r>
              <a:rPr lang="en-US" sz="3200" cap="all"/>
              <a:t>- </a:t>
            </a:r>
            <a:r>
              <a:rPr lang="en-US" sz="3200" cap="all" err="1"/>
              <a:t>numpy</a:t>
            </a:r>
            <a:r>
              <a:rPr lang="en-US" sz="3200" cap="all"/>
              <a:t> </a:t>
            </a:r>
            <a:r>
              <a:rPr lang="en-US" sz="3200" cap="all" err="1"/>
              <a:t>könyvtár</a:t>
            </a:r>
            <a:endParaRPr lang="en-US" sz="3200" cap="all">
              <a:ea typeface="Calibri"/>
              <a:cs typeface="Calibri"/>
            </a:endParaRPr>
          </a:p>
        </p:txBody>
      </p:sp>
      <p:pic>
        <p:nvPicPr>
          <p:cNvPr id="4" name="Kép 3" descr="Python - Mint első programozási nyelv - Szókimondó Fejlesztő">
            <a:extLst>
              <a:ext uri="{FF2B5EF4-FFF2-40B4-BE49-F238E27FC236}">
                <a16:creationId xmlns:a16="http://schemas.microsoft.com/office/drawing/2014/main" id="{FB36B679-DF15-394E-86BE-712B3D45E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028" y="2343323"/>
            <a:ext cx="4302097" cy="27250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321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ACFD10-F855-CAAC-22BD-0F89AEB0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489" y="985652"/>
            <a:ext cx="4668776" cy="1456267"/>
          </a:xfrm>
        </p:spPr>
        <p:txBody>
          <a:bodyPr>
            <a:normAutofit/>
          </a:bodyPr>
          <a:lstStyle/>
          <a:p>
            <a:r>
              <a:rPr lang="hu-HU" sz="3200">
                <a:latin typeface="Calibri"/>
                <a:ea typeface="Calibri"/>
                <a:cs typeface="Calibri"/>
              </a:rPr>
              <a:t>Dokumentum szkenner</a:t>
            </a:r>
            <a:endParaRPr lang="hu-HU"/>
          </a:p>
        </p:txBody>
      </p:sp>
      <p:pic>
        <p:nvPicPr>
          <p:cNvPr id="4" name="Kép 3" descr="Dokumentum archiválás">
            <a:extLst>
              <a:ext uri="{FF2B5EF4-FFF2-40B4-BE49-F238E27FC236}">
                <a16:creationId xmlns:a16="http://schemas.microsoft.com/office/drawing/2014/main" id="{730B3E70-950D-D908-5E05-2DDD2658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19" y="2984764"/>
            <a:ext cx="2743199" cy="2392679"/>
          </a:xfrm>
          <a:prstGeom prst="rect">
            <a:avLst/>
          </a:prstGeom>
        </p:spPr>
      </p:pic>
      <p:pic>
        <p:nvPicPr>
          <p:cNvPr id="5" name="Kép 4" descr="WorkForce DS-70000 | Üzleti szkenner | Szkennerek | Termékek | Epson  Magyarország">
            <a:extLst>
              <a:ext uri="{FF2B5EF4-FFF2-40B4-BE49-F238E27FC236}">
                <a16:creationId xmlns:a16="http://schemas.microsoft.com/office/drawing/2014/main" id="{CB419D90-C8CD-10A1-DFE2-190BA6DF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880" y="3161377"/>
            <a:ext cx="2743199" cy="20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3D2E02-8825-D12C-F921-FE8F894F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2203"/>
            <a:ext cx="4785744" cy="1035579"/>
          </a:xfrm>
        </p:spPr>
        <p:txBody>
          <a:bodyPr>
            <a:normAutofit/>
          </a:bodyPr>
          <a:lstStyle/>
          <a:p>
            <a:r>
              <a:rPr lang="hu-HU">
                <a:ea typeface="Calibri Light"/>
                <a:cs typeface="Calibri Light"/>
              </a:rPr>
              <a:t>Kód felépítése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69C088-1B8F-00C9-D9DA-AB3082F0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00152"/>
            <a:ext cx="4785744" cy="364913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hu-HU" sz="2100">
                <a:ea typeface="+mn-lt"/>
                <a:cs typeface="+mn-lt"/>
              </a:rPr>
              <a:t>A programban több függvény is van :</a:t>
            </a: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hu-HU" sz="2100" b="1">
                <a:ea typeface="+mn-lt"/>
                <a:cs typeface="+mn-lt"/>
              </a:rPr>
              <a:t> -</a:t>
            </a:r>
            <a:r>
              <a:rPr lang="hu-HU" sz="2100" b="1" err="1">
                <a:ea typeface="+mn-lt"/>
                <a:cs typeface="+mn-lt"/>
              </a:rPr>
              <a:t>preProcessing</a:t>
            </a:r>
            <a:r>
              <a:rPr lang="hu-HU" sz="2100" b="1">
                <a:ea typeface="+mn-lt"/>
                <a:cs typeface="+mn-lt"/>
              </a:rPr>
              <a:t>():</a:t>
            </a:r>
            <a:r>
              <a:rPr lang="hu-HU" sz="2100">
                <a:ea typeface="+mn-lt"/>
                <a:cs typeface="+mn-lt"/>
              </a:rPr>
              <a:t> Kép előkészítése.</a:t>
            </a:r>
            <a:endParaRPr lang="en-US" sz="2100"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hu-HU" sz="2100" b="1">
                <a:ea typeface="+mn-lt"/>
                <a:cs typeface="+mn-lt"/>
              </a:rPr>
              <a:t> -</a:t>
            </a:r>
            <a:r>
              <a:rPr lang="hu-HU" sz="2100" b="1" err="1">
                <a:ea typeface="+mn-lt"/>
                <a:cs typeface="+mn-lt"/>
              </a:rPr>
              <a:t>getContours</a:t>
            </a:r>
            <a:r>
              <a:rPr lang="hu-HU" sz="2100" b="1">
                <a:ea typeface="+mn-lt"/>
                <a:cs typeface="+mn-lt"/>
              </a:rPr>
              <a:t>():</a:t>
            </a:r>
            <a:r>
              <a:rPr lang="hu-HU" sz="2100">
                <a:ea typeface="+mn-lt"/>
                <a:cs typeface="+mn-lt"/>
              </a:rPr>
              <a:t> Azonosítás és legnagyobb négyszög kiválasztása.</a:t>
            </a:r>
            <a:endParaRPr lang="en-US" sz="21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hu-HU" sz="2100" b="1">
                <a:ea typeface="+mn-lt"/>
                <a:cs typeface="+mn-lt"/>
              </a:rPr>
              <a:t> -</a:t>
            </a:r>
            <a:r>
              <a:rPr lang="hu-HU" sz="2100" b="1" err="1">
                <a:ea typeface="+mn-lt"/>
                <a:cs typeface="+mn-lt"/>
              </a:rPr>
              <a:t>reorder</a:t>
            </a:r>
            <a:r>
              <a:rPr lang="hu-HU" sz="2100" b="1">
                <a:ea typeface="+mn-lt"/>
                <a:cs typeface="+mn-lt"/>
              </a:rPr>
              <a:t>():</a:t>
            </a:r>
            <a:r>
              <a:rPr lang="hu-HU" sz="2100">
                <a:ea typeface="+mn-lt"/>
                <a:cs typeface="+mn-lt"/>
              </a:rPr>
              <a:t> A négyszög pontjainak sorrendezése.</a:t>
            </a:r>
            <a:endParaRPr lang="en-US" sz="210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hu-HU" sz="2100" b="1">
                <a:ea typeface="+mn-lt"/>
                <a:cs typeface="+mn-lt"/>
              </a:rPr>
              <a:t> -</a:t>
            </a:r>
            <a:r>
              <a:rPr lang="hu-HU" sz="2100" b="1" err="1">
                <a:ea typeface="+mn-lt"/>
                <a:cs typeface="+mn-lt"/>
              </a:rPr>
              <a:t>stackImages</a:t>
            </a:r>
            <a:r>
              <a:rPr lang="hu-HU" sz="2100" b="1">
                <a:ea typeface="+mn-lt"/>
                <a:cs typeface="+mn-lt"/>
              </a:rPr>
              <a:t>():</a:t>
            </a:r>
            <a:r>
              <a:rPr lang="hu-HU" sz="2100">
                <a:ea typeface="+mn-lt"/>
                <a:cs typeface="+mn-lt"/>
              </a:rPr>
              <a:t> Több kép egy nézetben való megjelenítése.</a:t>
            </a:r>
            <a:endParaRPr lang="hu-HU" sz="210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hu-HU" sz="2100">
                <a:ea typeface="+mn-lt"/>
                <a:cs typeface="+mn-lt"/>
              </a:rPr>
              <a:t>Az egész folyamat valós időben fut a kamera képével, ami a végső eredményt egy másik ablakon mutatja.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hu-HU" sz="2100" b="1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hu-HU" sz="210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hu-HU" sz="2100">
              <a:ea typeface="Calibri"/>
              <a:cs typeface="Calibri"/>
            </a:endParaRPr>
          </a:p>
        </p:txBody>
      </p:sp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81E57FA7-A953-FADE-CDC7-C1E362EF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817" y="1388183"/>
            <a:ext cx="3081422" cy="170487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BA2523E-FA87-B9E3-C7FD-62C5F9A2A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622" y="1303339"/>
            <a:ext cx="3167281" cy="170284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Kép 6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6633E52-81AA-ABDB-2FB4-D6A8E124A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36" y="3174432"/>
            <a:ext cx="5477363" cy="2505893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27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EA4D73-BEE7-AC64-9B6B-3C3E523B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hu-HU" sz="4000">
                <a:ea typeface="Calibri Light"/>
                <a:cs typeface="Calibri Light"/>
              </a:rPr>
              <a:t>A kód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856DF7-90F3-0DB9-0164-4ACF3D2B6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249391"/>
            <a:ext cx="6282266" cy="3649133"/>
          </a:xfrm>
        </p:spPr>
        <p:txBody>
          <a:bodyPr>
            <a:normAutofit/>
          </a:bodyPr>
          <a:lstStyle/>
          <a:p>
            <a:r>
              <a:rPr lang="hu-HU" sz="2800">
                <a:ea typeface="+mn-lt"/>
                <a:cs typeface="+mn-lt"/>
              </a:rPr>
              <a:t>Ellenőriztük, hogy a program stabilan fut-e, és helyesen felismeri a kameraképen található négyszögeket.</a:t>
            </a:r>
            <a:endParaRPr lang="hu-HU" sz="2800">
              <a:ea typeface="Calibri" panose="020F0502020204030204"/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hu-HU" sz="2800">
                <a:ea typeface="+mn-lt"/>
                <a:cs typeface="+mn-lt"/>
              </a:rPr>
              <a:t>A hibakezelés garantálja, hogy a képbeolvasási problémák ne okozzanak összeomlást.</a:t>
            </a:r>
            <a:endParaRPr lang="hu-HU" sz="28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hu-HU" sz="2800">
              <a:ea typeface="Calibri"/>
              <a:cs typeface="Calibri"/>
            </a:endParaRPr>
          </a:p>
        </p:txBody>
      </p:sp>
      <p:pic>
        <p:nvPicPr>
          <p:cNvPr id="7" name="Kép 6" descr="A képen szöveg, képernyőkép, vázlat, Téglala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5DDDF12-8127-17A9-F2B3-380A4909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13" r="-4" b="-4"/>
          <a:stretch/>
        </p:blipFill>
        <p:spPr>
          <a:xfrm>
            <a:off x="7590936" y="990600"/>
            <a:ext cx="3789150" cy="52835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97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E272F6-9A0A-49DC-F424-21721E0B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hu-HU" sz="4000">
                <a:ea typeface="Calibri Light"/>
                <a:cs typeface="Calibri Light"/>
              </a:rPr>
              <a:t>A program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0F60E8-A8F1-47B8-091F-11775B727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410377"/>
            <a:ext cx="6282266" cy="364913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FFFFFF"/>
              </a:buClr>
            </a:pPr>
            <a:r>
              <a:rPr lang="hu-HU" sz="2800">
                <a:ea typeface="+mn-lt"/>
                <a:cs typeface="+mn-lt"/>
              </a:rPr>
              <a:t>A program kameraképek feldolgozásával négyszögeket azonosít és perspektívatranszformációval "kisimítja" azokat.</a:t>
            </a:r>
            <a:endParaRPr lang="hu-HU" sz="28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hu-HU" sz="2800">
                <a:ea typeface="+mn-lt"/>
                <a:cs typeface="+mn-lt"/>
              </a:rPr>
              <a:t>A képfeldolgozás lépései: előkészítés, kontúrkeresés, perspektívatranszformáció és a képek egy nézetben való megjelenítése.</a:t>
            </a:r>
            <a:endParaRPr lang="hu-HU" sz="28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hu-HU" sz="2800">
              <a:ea typeface="Calibri"/>
              <a:cs typeface="Calibri"/>
            </a:endParaRPr>
          </a:p>
        </p:txBody>
      </p:sp>
      <p:pic>
        <p:nvPicPr>
          <p:cNvPr id="4" name="Kép 3" descr="A képen szöveg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AAEB30-716B-3CD8-8D3D-0A99AB3E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13" r="-4" b="-4"/>
          <a:stretch/>
        </p:blipFill>
        <p:spPr>
          <a:xfrm>
            <a:off x="7590936" y="990600"/>
            <a:ext cx="3756953" cy="522989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28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465BB-0060-F6EF-8BF0-CFA39BC4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72"/>
            <a:ext cx="10131425" cy="1456267"/>
          </a:xfrm>
        </p:spPr>
        <p:txBody>
          <a:bodyPr/>
          <a:lstStyle/>
          <a:p>
            <a:pPr algn="ctr"/>
            <a:r>
              <a:rPr lang="hu-HU" b="1">
                <a:ea typeface="Calibri Light"/>
                <a:cs typeface="Calibri Light"/>
              </a:rPr>
              <a:t>Szín felismerő</a:t>
            </a:r>
            <a:endParaRPr lang="hu-HU"/>
          </a:p>
        </p:txBody>
      </p:sp>
      <p:pic>
        <p:nvPicPr>
          <p:cNvPr id="5" name="Kép 4" descr="A képen fal, fedett pályás, játék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F1A7733-F418-78F4-2133-E55A1803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89" y="1466349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70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Celestial</vt:lpstr>
      <vt:lpstr>Open_cv_projektmunka </vt:lpstr>
      <vt:lpstr>feladatkiosztások</vt:lpstr>
      <vt:lpstr>Projekt menedzser eszközei</vt:lpstr>
      <vt:lpstr>Programozás eszközei</vt:lpstr>
      <vt:lpstr>Dokumentum szkenner</vt:lpstr>
      <vt:lpstr>Kód felépítése</vt:lpstr>
      <vt:lpstr>A kód tesztelése</vt:lpstr>
      <vt:lpstr>A program bemutatása</vt:lpstr>
      <vt:lpstr>Szín felismerő</vt:lpstr>
      <vt:lpstr>Kód felépítése</vt:lpstr>
      <vt:lpstr>PowerPoint Presentation</vt:lpstr>
      <vt:lpstr>PowerPoint Presentation</vt:lpstr>
      <vt:lpstr>PowerPoint Presentation</vt:lpstr>
      <vt:lpstr>Kód tesztelése</vt:lpstr>
      <vt:lpstr>A program bemutatása</vt:lpstr>
      <vt:lpstr>Rendszám felismerő</vt:lpstr>
      <vt:lpstr>Kód felépítése</vt:lpstr>
      <vt:lpstr>Kód felépítése</vt:lpstr>
      <vt:lpstr>Kód felépítése</vt:lpstr>
      <vt:lpstr>Kód felépítése</vt:lpstr>
      <vt:lpstr>Kód tesztelése</vt:lpstr>
      <vt:lpstr>Kód tesztelése</vt:lpstr>
      <vt:lpstr>Kód tesztelése</vt:lpstr>
      <vt:lpstr>Program bemutatása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150</cp:revision>
  <dcterms:created xsi:type="dcterms:W3CDTF">2025-03-11T11:24:46Z</dcterms:created>
  <dcterms:modified xsi:type="dcterms:W3CDTF">2025-05-13T10:14:54Z</dcterms:modified>
</cp:coreProperties>
</file>